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notesMasterIdLst>
    <p:notesMasterId r:id="rId23"/>
  </p:notesMasterIdLst>
  <p:sldIdLst>
    <p:sldId id="256" r:id="rId2"/>
    <p:sldId id="274" r:id="rId3"/>
    <p:sldId id="257" r:id="rId4"/>
    <p:sldId id="259" r:id="rId5"/>
    <p:sldId id="258" r:id="rId6"/>
    <p:sldId id="261" r:id="rId7"/>
    <p:sldId id="273" r:id="rId8"/>
    <p:sldId id="275" r:id="rId9"/>
    <p:sldId id="271" r:id="rId10"/>
    <p:sldId id="262" r:id="rId11"/>
    <p:sldId id="263" r:id="rId12"/>
    <p:sldId id="264" r:id="rId13"/>
    <p:sldId id="266" r:id="rId14"/>
    <p:sldId id="265" r:id="rId15"/>
    <p:sldId id="267" r:id="rId16"/>
    <p:sldId id="269" r:id="rId17"/>
    <p:sldId id="279" r:id="rId18"/>
    <p:sldId id="280" r:id="rId19"/>
    <p:sldId id="277" r:id="rId20"/>
    <p:sldId id="270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5" autoAdjust="0"/>
  </p:normalViewPr>
  <p:slideViewPr>
    <p:cSldViewPr snapToGrid="0" snapToObjects="1">
      <p:cViewPr>
        <p:scale>
          <a:sx n="85" d="100"/>
          <a:sy n="85" d="100"/>
        </p:scale>
        <p:origin x="-152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huff:Desktop:Huff_MeteorCrater_VariationDiagra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huff:Desktop:Huff_MeteorCrater_VariationDiagra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YAMONTES:Huff_MeteorCrater_VariationDiagram_Sulfu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MMI Iron/Nickel Compositions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MMI Measurements</c:v>
          </c:tx>
          <c:spPr>
            <a:ln w="47625">
              <a:noFill/>
            </a:ln>
          </c:spPr>
          <c:marker>
            <c:spPr>
              <a:solidFill>
                <a:srgbClr val="3366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Sheet1!$B$2:$FE$2</c:f>
              <c:numCache>
                <c:formatCode>General</c:formatCode>
                <c:ptCount val="160"/>
                <c:pt idx="0">
                  <c:v>40.04</c:v>
                </c:pt>
                <c:pt idx="1">
                  <c:v>52.08</c:v>
                </c:pt>
                <c:pt idx="4">
                  <c:v>51.91</c:v>
                </c:pt>
                <c:pt idx="5">
                  <c:v>51.04</c:v>
                </c:pt>
                <c:pt idx="8">
                  <c:v>52.2</c:v>
                </c:pt>
                <c:pt idx="9">
                  <c:v>52.08</c:v>
                </c:pt>
                <c:pt idx="10">
                  <c:v>40.950000000000003</c:v>
                </c:pt>
                <c:pt idx="11">
                  <c:v>41.54</c:v>
                </c:pt>
                <c:pt idx="12">
                  <c:v>58.56</c:v>
                </c:pt>
                <c:pt idx="13">
                  <c:v>56.08</c:v>
                </c:pt>
                <c:pt idx="14">
                  <c:v>36.44</c:v>
                </c:pt>
                <c:pt idx="15">
                  <c:v>62.7</c:v>
                </c:pt>
                <c:pt idx="16">
                  <c:v>69.010000000000005</c:v>
                </c:pt>
                <c:pt idx="17">
                  <c:v>66.39</c:v>
                </c:pt>
                <c:pt idx="18">
                  <c:v>37.950000000000003</c:v>
                </c:pt>
                <c:pt idx="19">
                  <c:v>38.29</c:v>
                </c:pt>
                <c:pt idx="20">
                  <c:v>50.37</c:v>
                </c:pt>
                <c:pt idx="21">
                  <c:v>51.3</c:v>
                </c:pt>
                <c:pt idx="22">
                  <c:v>32.300000000000011</c:v>
                </c:pt>
                <c:pt idx="23">
                  <c:v>48.32</c:v>
                </c:pt>
                <c:pt idx="24">
                  <c:v>49.3</c:v>
                </c:pt>
                <c:pt idx="25">
                  <c:v>48.25</c:v>
                </c:pt>
                <c:pt idx="26">
                  <c:v>41.58</c:v>
                </c:pt>
                <c:pt idx="27">
                  <c:v>41.73</c:v>
                </c:pt>
                <c:pt idx="28">
                  <c:v>41.23</c:v>
                </c:pt>
                <c:pt idx="29">
                  <c:v>57.48</c:v>
                </c:pt>
                <c:pt idx="30">
                  <c:v>56.27</c:v>
                </c:pt>
                <c:pt idx="31">
                  <c:v>52.58</c:v>
                </c:pt>
                <c:pt idx="32">
                  <c:v>53</c:v>
                </c:pt>
                <c:pt idx="33">
                  <c:v>44.76</c:v>
                </c:pt>
                <c:pt idx="34">
                  <c:v>45.22</c:v>
                </c:pt>
                <c:pt idx="36">
                  <c:v>59.13</c:v>
                </c:pt>
                <c:pt idx="37">
                  <c:v>58.97</c:v>
                </c:pt>
                <c:pt idx="38">
                  <c:v>39.659999999999997</c:v>
                </c:pt>
                <c:pt idx="39">
                  <c:v>39.380000000000003</c:v>
                </c:pt>
                <c:pt idx="40">
                  <c:v>35.61</c:v>
                </c:pt>
                <c:pt idx="41">
                  <c:v>36.24</c:v>
                </c:pt>
                <c:pt idx="42">
                  <c:v>34.619999999999997</c:v>
                </c:pt>
                <c:pt idx="43">
                  <c:v>37.590000000000003</c:v>
                </c:pt>
                <c:pt idx="44">
                  <c:v>41.4</c:v>
                </c:pt>
                <c:pt idx="45">
                  <c:v>41.18</c:v>
                </c:pt>
                <c:pt idx="46">
                  <c:v>46.32</c:v>
                </c:pt>
                <c:pt idx="47">
                  <c:v>68.12</c:v>
                </c:pt>
                <c:pt idx="48">
                  <c:v>68.66</c:v>
                </c:pt>
                <c:pt idx="49">
                  <c:v>69.739999999999995</c:v>
                </c:pt>
                <c:pt idx="50">
                  <c:v>60.16</c:v>
                </c:pt>
                <c:pt idx="51">
                  <c:v>35.99</c:v>
                </c:pt>
                <c:pt idx="52">
                  <c:v>36.49</c:v>
                </c:pt>
                <c:pt idx="53">
                  <c:v>36.49</c:v>
                </c:pt>
                <c:pt idx="54">
                  <c:v>55.31</c:v>
                </c:pt>
                <c:pt idx="59">
                  <c:v>31.83</c:v>
                </c:pt>
                <c:pt idx="60">
                  <c:v>32.71</c:v>
                </c:pt>
                <c:pt idx="61">
                  <c:v>34.659999999999997</c:v>
                </c:pt>
                <c:pt idx="62">
                  <c:v>63.75</c:v>
                </c:pt>
                <c:pt idx="63">
                  <c:v>63.05</c:v>
                </c:pt>
                <c:pt idx="64">
                  <c:v>64.56</c:v>
                </c:pt>
                <c:pt idx="65">
                  <c:v>64.56</c:v>
                </c:pt>
                <c:pt idx="66">
                  <c:v>64.930000000000007</c:v>
                </c:pt>
                <c:pt idx="67">
                  <c:v>65.510000000000005</c:v>
                </c:pt>
                <c:pt idx="68">
                  <c:v>62.39</c:v>
                </c:pt>
                <c:pt idx="69">
                  <c:v>43.72</c:v>
                </c:pt>
                <c:pt idx="70">
                  <c:v>43.95</c:v>
                </c:pt>
                <c:pt idx="71">
                  <c:v>43.12</c:v>
                </c:pt>
                <c:pt idx="72">
                  <c:v>55.48</c:v>
                </c:pt>
                <c:pt idx="73">
                  <c:v>55.14</c:v>
                </c:pt>
                <c:pt idx="74">
                  <c:v>55.74</c:v>
                </c:pt>
                <c:pt idx="75">
                  <c:v>46.91</c:v>
                </c:pt>
                <c:pt idx="76">
                  <c:v>46.88</c:v>
                </c:pt>
                <c:pt idx="77">
                  <c:v>47.15</c:v>
                </c:pt>
                <c:pt idx="78">
                  <c:v>83.91</c:v>
                </c:pt>
                <c:pt idx="79">
                  <c:v>84.33</c:v>
                </c:pt>
                <c:pt idx="80">
                  <c:v>43.72</c:v>
                </c:pt>
                <c:pt idx="81">
                  <c:v>43.32</c:v>
                </c:pt>
                <c:pt idx="82">
                  <c:v>48.77</c:v>
                </c:pt>
                <c:pt idx="83">
                  <c:v>44.08</c:v>
                </c:pt>
                <c:pt idx="84">
                  <c:v>49.65</c:v>
                </c:pt>
                <c:pt idx="85">
                  <c:v>49.76</c:v>
                </c:pt>
                <c:pt idx="86">
                  <c:v>50.15</c:v>
                </c:pt>
                <c:pt idx="87">
                  <c:v>45.56</c:v>
                </c:pt>
                <c:pt idx="88">
                  <c:v>44.29</c:v>
                </c:pt>
                <c:pt idx="89">
                  <c:v>43.38</c:v>
                </c:pt>
                <c:pt idx="90">
                  <c:v>43</c:v>
                </c:pt>
                <c:pt idx="91">
                  <c:v>25.42</c:v>
                </c:pt>
                <c:pt idx="92">
                  <c:v>34.730000000000011</c:v>
                </c:pt>
                <c:pt idx="93">
                  <c:v>32.35</c:v>
                </c:pt>
                <c:pt idx="94">
                  <c:v>33.26</c:v>
                </c:pt>
                <c:pt idx="95">
                  <c:v>85.28</c:v>
                </c:pt>
                <c:pt idx="96">
                  <c:v>84.24</c:v>
                </c:pt>
                <c:pt idx="97">
                  <c:v>85.4</c:v>
                </c:pt>
                <c:pt idx="98">
                  <c:v>43.74</c:v>
                </c:pt>
                <c:pt idx="99">
                  <c:v>84.37</c:v>
                </c:pt>
                <c:pt idx="100">
                  <c:v>78.849999999999994</c:v>
                </c:pt>
                <c:pt idx="101">
                  <c:v>81.34</c:v>
                </c:pt>
                <c:pt idx="102">
                  <c:v>62.94</c:v>
                </c:pt>
                <c:pt idx="103">
                  <c:v>34.36</c:v>
                </c:pt>
                <c:pt idx="104">
                  <c:v>40.53</c:v>
                </c:pt>
                <c:pt idx="105">
                  <c:v>35.159999999999997</c:v>
                </c:pt>
                <c:pt idx="106">
                  <c:v>34.86</c:v>
                </c:pt>
                <c:pt idx="107">
                  <c:v>36.25</c:v>
                </c:pt>
                <c:pt idx="108">
                  <c:v>33.75</c:v>
                </c:pt>
                <c:pt idx="109">
                  <c:v>37.270000000000003</c:v>
                </c:pt>
                <c:pt idx="110">
                  <c:v>31.48</c:v>
                </c:pt>
                <c:pt idx="111">
                  <c:v>29.93</c:v>
                </c:pt>
                <c:pt idx="112">
                  <c:v>31.23</c:v>
                </c:pt>
                <c:pt idx="113">
                  <c:v>32.159999999999997</c:v>
                </c:pt>
                <c:pt idx="114">
                  <c:v>57.17</c:v>
                </c:pt>
                <c:pt idx="115">
                  <c:v>55.09</c:v>
                </c:pt>
                <c:pt idx="116">
                  <c:v>51.5</c:v>
                </c:pt>
                <c:pt idx="117">
                  <c:v>28.15</c:v>
                </c:pt>
                <c:pt idx="118">
                  <c:v>28.96</c:v>
                </c:pt>
                <c:pt idx="119">
                  <c:v>85.94</c:v>
                </c:pt>
                <c:pt idx="120">
                  <c:v>87.42</c:v>
                </c:pt>
                <c:pt idx="121">
                  <c:v>32.9</c:v>
                </c:pt>
                <c:pt idx="122">
                  <c:v>34.33</c:v>
                </c:pt>
                <c:pt idx="123">
                  <c:v>31.03</c:v>
                </c:pt>
                <c:pt idx="124">
                  <c:v>31.32</c:v>
                </c:pt>
                <c:pt idx="125">
                  <c:v>32.86</c:v>
                </c:pt>
                <c:pt idx="126">
                  <c:v>32.520000000000003</c:v>
                </c:pt>
                <c:pt idx="127">
                  <c:v>44.12</c:v>
                </c:pt>
                <c:pt idx="128">
                  <c:v>41.6</c:v>
                </c:pt>
                <c:pt idx="129">
                  <c:v>42.49</c:v>
                </c:pt>
                <c:pt idx="130">
                  <c:v>43.97</c:v>
                </c:pt>
                <c:pt idx="131">
                  <c:v>89.29</c:v>
                </c:pt>
                <c:pt idx="132">
                  <c:v>90.01</c:v>
                </c:pt>
                <c:pt idx="133">
                  <c:v>90.24</c:v>
                </c:pt>
                <c:pt idx="134">
                  <c:v>67.53</c:v>
                </c:pt>
                <c:pt idx="135">
                  <c:v>65.989999999999995</c:v>
                </c:pt>
                <c:pt idx="136">
                  <c:v>67.930000000000007</c:v>
                </c:pt>
                <c:pt idx="137">
                  <c:v>63.6</c:v>
                </c:pt>
                <c:pt idx="138">
                  <c:v>57.2</c:v>
                </c:pt>
                <c:pt idx="139">
                  <c:v>64.3</c:v>
                </c:pt>
                <c:pt idx="140">
                  <c:v>68.679999999999993</c:v>
                </c:pt>
                <c:pt idx="141">
                  <c:v>43.79</c:v>
                </c:pt>
                <c:pt idx="142">
                  <c:v>34.65</c:v>
                </c:pt>
                <c:pt idx="143">
                  <c:v>57.11</c:v>
                </c:pt>
                <c:pt idx="144">
                  <c:v>58.02</c:v>
                </c:pt>
                <c:pt idx="145">
                  <c:v>57.36</c:v>
                </c:pt>
                <c:pt idx="146">
                  <c:v>61.53</c:v>
                </c:pt>
                <c:pt idx="147">
                  <c:v>61.87</c:v>
                </c:pt>
                <c:pt idx="148">
                  <c:v>60.94</c:v>
                </c:pt>
                <c:pt idx="149">
                  <c:v>61.3</c:v>
                </c:pt>
                <c:pt idx="150">
                  <c:v>60.7</c:v>
                </c:pt>
                <c:pt idx="151">
                  <c:v>55.62</c:v>
                </c:pt>
                <c:pt idx="152">
                  <c:v>60.97</c:v>
                </c:pt>
                <c:pt idx="153">
                  <c:v>64.319999999999993</c:v>
                </c:pt>
                <c:pt idx="154">
                  <c:v>63.18</c:v>
                </c:pt>
                <c:pt idx="155">
                  <c:v>65.03</c:v>
                </c:pt>
                <c:pt idx="156">
                  <c:v>61.06</c:v>
                </c:pt>
                <c:pt idx="157">
                  <c:v>63.25</c:v>
                </c:pt>
                <c:pt idx="158">
                  <c:v>64.169999999999973</c:v>
                </c:pt>
                <c:pt idx="159">
                  <c:v>62.21</c:v>
                </c:pt>
              </c:numCache>
            </c:numRef>
          </c:xVal>
          <c:yVal>
            <c:numRef>
              <c:f>Sheet1!$B$3:$FE$3</c:f>
              <c:numCache>
                <c:formatCode>General</c:formatCode>
                <c:ptCount val="160"/>
                <c:pt idx="0">
                  <c:v>60.55</c:v>
                </c:pt>
                <c:pt idx="1">
                  <c:v>49.02</c:v>
                </c:pt>
                <c:pt idx="4">
                  <c:v>49.29</c:v>
                </c:pt>
                <c:pt idx="5">
                  <c:v>48.77</c:v>
                </c:pt>
                <c:pt idx="8">
                  <c:v>47.73</c:v>
                </c:pt>
                <c:pt idx="9">
                  <c:v>49.87</c:v>
                </c:pt>
                <c:pt idx="10">
                  <c:v>59.43</c:v>
                </c:pt>
                <c:pt idx="11">
                  <c:v>60.33</c:v>
                </c:pt>
                <c:pt idx="12">
                  <c:v>40.65</c:v>
                </c:pt>
                <c:pt idx="13">
                  <c:v>42.8</c:v>
                </c:pt>
                <c:pt idx="14">
                  <c:v>63.35</c:v>
                </c:pt>
                <c:pt idx="15">
                  <c:v>36.770000000000003</c:v>
                </c:pt>
                <c:pt idx="16">
                  <c:v>30.12</c:v>
                </c:pt>
                <c:pt idx="17">
                  <c:v>32.659999999999997</c:v>
                </c:pt>
                <c:pt idx="18">
                  <c:v>60.88</c:v>
                </c:pt>
                <c:pt idx="19">
                  <c:v>62</c:v>
                </c:pt>
                <c:pt idx="20">
                  <c:v>48.25</c:v>
                </c:pt>
                <c:pt idx="21">
                  <c:v>47.16</c:v>
                </c:pt>
                <c:pt idx="22">
                  <c:v>65.97</c:v>
                </c:pt>
                <c:pt idx="23">
                  <c:v>51.11</c:v>
                </c:pt>
                <c:pt idx="24">
                  <c:v>50.29</c:v>
                </c:pt>
                <c:pt idx="25">
                  <c:v>50.74</c:v>
                </c:pt>
                <c:pt idx="26">
                  <c:v>58.13</c:v>
                </c:pt>
                <c:pt idx="27">
                  <c:v>57.85</c:v>
                </c:pt>
                <c:pt idx="28">
                  <c:v>57.67</c:v>
                </c:pt>
                <c:pt idx="29">
                  <c:v>41.9</c:v>
                </c:pt>
                <c:pt idx="30">
                  <c:v>42.6</c:v>
                </c:pt>
                <c:pt idx="31">
                  <c:v>46.19</c:v>
                </c:pt>
                <c:pt idx="32">
                  <c:v>46.76</c:v>
                </c:pt>
                <c:pt idx="33">
                  <c:v>54.16</c:v>
                </c:pt>
                <c:pt idx="34">
                  <c:v>54.03</c:v>
                </c:pt>
                <c:pt idx="36">
                  <c:v>40.31</c:v>
                </c:pt>
                <c:pt idx="37">
                  <c:v>40.39</c:v>
                </c:pt>
                <c:pt idx="38">
                  <c:v>60.19</c:v>
                </c:pt>
                <c:pt idx="39">
                  <c:v>60.58</c:v>
                </c:pt>
                <c:pt idx="40">
                  <c:v>64.430000000000007</c:v>
                </c:pt>
                <c:pt idx="41">
                  <c:v>62.55</c:v>
                </c:pt>
                <c:pt idx="42">
                  <c:v>65.069999999999993</c:v>
                </c:pt>
                <c:pt idx="43">
                  <c:v>61.67</c:v>
                </c:pt>
                <c:pt idx="44">
                  <c:v>57.97</c:v>
                </c:pt>
                <c:pt idx="45">
                  <c:v>58.49</c:v>
                </c:pt>
                <c:pt idx="46">
                  <c:v>53.1</c:v>
                </c:pt>
                <c:pt idx="47">
                  <c:v>31.5</c:v>
                </c:pt>
                <c:pt idx="48">
                  <c:v>30.76</c:v>
                </c:pt>
                <c:pt idx="49">
                  <c:v>30.22</c:v>
                </c:pt>
                <c:pt idx="50">
                  <c:v>39.56</c:v>
                </c:pt>
                <c:pt idx="51">
                  <c:v>62.97</c:v>
                </c:pt>
                <c:pt idx="52">
                  <c:v>63.31</c:v>
                </c:pt>
                <c:pt idx="53">
                  <c:v>63.31</c:v>
                </c:pt>
                <c:pt idx="54">
                  <c:v>43.89</c:v>
                </c:pt>
                <c:pt idx="59">
                  <c:v>67.069999999999993</c:v>
                </c:pt>
                <c:pt idx="60">
                  <c:v>66.709999999999994</c:v>
                </c:pt>
                <c:pt idx="61">
                  <c:v>65.11</c:v>
                </c:pt>
                <c:pt idx="62">
                  <c:v>35.74</c:v>
                </c:pt>
                <c:pt idx="63">
                  <c:v>36.200000000000003</c:v>
                </c:pt>
                <c:pt idx="64">
                  <c:v>34.479999999999997</c:v>
                </c:pt>
                <c:pt idx="65">
                  <c:v>34.479999999999997</c:v>
                </c:pt>
                <c:pt idx="66">
                  <c:v>35.03</c:v>
                </c:pt>
                <c:pt idx="67">
                  <c:v>34.020000000000003</c:v>
                </c:pt>
                <c:pt idx="68">
                  <c:v>34.97</c:v>
                </c:pt>
                <c:pt idx="69">
                  <c:v>54.61</c:v>
                </c:pt>
                <c:pt idx="70">
                  <c:v>54.79</c:v>
                </c:pt>
                <c:pt idx="71">
                  <c:v>55.71</c:v>
                </c:pt>
                <c:pt idx="72">
                  <c:v>43.21</c:v>
                </c:pt>
                <c:pt idx="73">
                  <c:v>43.33</c:v>
                </c:pt>
                <c:pt idx="74">
                  <c:v>43.93</c:v>
                </c:pt>
                <c:pt idx="75">
                  <c:v>52.34</c:v>
                </c:pt>
                <c:pt idx="76">
                  <c:v>51.91</c:v>
                </c:pt>
                <c:pt idx="77">
                  <c:v>52.95</c:v>
                </c:pt>
                <c:pt idx="78">
                  <c:v>16.09</c:v>
                </c:pt>
                <c:pt idx="79">
                  <c:v>15.3</c:v>
                </c:pt>
                <c:pt idx="80">
                  <c:v>56.05</c:v>
                </c:pt>
                <c:pt idx="81">
                  <c:v>55.72</c:v>
                </c:pt>
                <c:pt idx="82">
                  <c:v>50.71</c:v>
                </c:pt>
                <c:pt idx="83">
                  <c:v>55.42</c:v>
                </c:pt>
                <c:pt idx="84">
                  <c:v>49.78</c:v>
                </c:pt>
                <c:pt idx="85">
                  <c:v>49.44</c:v>
                </c:pt>
                <c:pt idx="86">
                  <c:v>49.16</c:v>
                </c:pt>
                <c:pt idx="87">
                  <c:v>53.81</c:v>
                </c:pt>
                <c:pt idx="88">
                  <c:v>54.8</c:v>
                </c:pt>
                <c:pt idx="89">
                  <c:v>56.3</c:v>
                </c:pt>
                <c:pt idx="90">
                  <c:v>56.89</c:v>
                </c:pt>
                <c:pt idx="91">
                  <c:v>74.36</c:v>
                </c:pt>
                <c:pt idx="92">
                  <c:v>64.7</c:v>
                </c:pt>
                <c:pt idx="93">
                  <c:v>66.98</c:v>
                </c:pt>
                <c:pt idx="94">
                  <c:v>66.48</c:v>
                </c:pt>
                <c:pt idx="95">
                  <c:v>14.28</c:v>
                </c:pt>
                <c:pt idx="96">
                  <c:v>15.3</c:v>
                </c:pt>
                <c:pt idx="97">
                  <c:v>14.26</c:v>
                </c:pt>
                <c:pt idx="98">
                  <c:v>55.55</c:v>
                </c:pt>
                <c:pt idx="99">
                  <c:v>14.09</c:v>
                </c:pt>
                <c:pt idx="100">
                  <c:v>19.22</c:v>
                </c:pt>
                <c:pt idx="101">
                  <c:v>17.86</c:v>
                </c:pt>
                <c:pt idx="102">
                  <c:v>35.230000000000011</c:v>
                </c:pt>
                <c:pt idx="103">
                  <c:v>65.2</c:v>
                </c:pt>
                <c:pt idx="104">
                  <c:v>59.65</c:v>
                </c:pt>
                <c:pt idx="105">
                  <c:v>65.36</c:v>
                </c:pt>
                <c:pt idx="106">
                  <c:v>64.81</c:v>
                </c:pt>
                <c:pt idx="107">
                  <c:v>62.93</c:v>
                </c:pt>
                <c:pt idx="108">
                  <c:v>64.84</c:v>
                </c:pt>
                <c:pt idx="109">
                  <c:v>63.25</c:v>
                </c:pt>
                <c:pt idx="110">
                  <c:v>67.959999999999994</c:v>
                </c:pt>
                <c:pt idx="111">
                  <c:v>68.87</c:v>
                </c:pt>
                <c:pt idx="112">
                  <c:v>67.989999999999995</c:v>
                </c:pt>
                <c:pt idx="113">
                  <c:v>67.650000000000006</c:v>
                </c:pt>
                <c:pt idx="114">
                  <c:v>42.43</c:v>
                </c:pt>
                <c:pt idx="115">
                  <c:v>45.55</c:v>
                </c:pt>
                <c:pt idx="116">
                  <c:v>48.47</c:v>
                </c:pt>
                <c:pt idx="117">
                  <c:v>71.41</c:v>
                </c:pt>
                <c:pt idx="118">
                  <c:v>70.760000000000005</c:v>
                </c:pt>
                <c:pt idx="119">
                  <c:v>13.14</c:v>
                </c:pt>
                <c:pt idx="120">
                  <c:v>12.53</c:v>
                </c:pt>
                <c:pt idx="121">
                  <c:v>66.47</c:v>
                </c:pt>
                <c:pt idx="122">
                  <c:v>64.91</c:v>
                </c:pt>
                <c:pt idx="123">
                  <c:v>67.849999999999994</c:v>
                </c:pt>
                <c:pt idx="124">
                  <c:v>67.89</c:v>
                </c:pt>
                <c:pt idx="125">
                  <c:v>66.39</c:v>
                </c:pt>
                <c:pt idx="126">
                  <c:v>66.38</c:v>
                </c:pt>
                <c:pt idx="127">
                  <c:v>55.27</c:v>
                </c:pt>
                <c:pt idx="128">
                  <c:v>57.97</c:v>
                </c:pt>
                <c:pt idx="129">
                  <c:v>56.83</c:v>
                </c:pt>
                <c:pt idx="130">
                  <c:v>56.12</c:v>
                </c:pt>
                <c:pt idx="131">
                  <c:v>9.9</c:v>
                </c:pt>
                <c:pt idx="132">
                  <c:v>10.220000000000001</c:v>
                </c:pt>
                <c:pt idx="133">
                  <c:v>9.76</c:v>
                </c:pt>
                <c:pt idx="134">
                  <c:v>32.11</c:v>
                </c:pt>
                <c:pt idx="135">
                  <c:v>32.380000000000003</c:v>
                </c:pt>
                <c:pt idx="136">
                  <c:v>32.04</c:v>
                </c:pt>
                <c:pt idx="137">
                  <c:v>35.4</c:v>
                </c:pt>
                <c:pt idx="138">
                  <c:v>41.98</c:v>
                </c:pt>
                <c:pt idx="139">
                  <c:v>34.31</c:v>
                </c:pt>
                <c:pt idx="140">
                  <c:v>31.51</c:v>
                </c:pt>
                <c:pt idx="141">
                  <c:v>55.48</c:v>
                </c:pt>
                <c:pt idx="142">
                  <c:v>64</c:v>
                </c:pt>
                <c:pt idx="143">
                  <c:v>41.42</c:v>
                </c:pt>
                <c:pt idx="144">
                  <c:v>41.85</c:v>
                </c:pt>
                <c:pt idx="145">
                  <c:v>41.7</c:v>
                </c:pt>
                <c:pt idx="146">
                  <c:v>38.24</c:v>
                </c:pt>
                <c:pt idx="147">
                  <c:v>38.14</c:v>
                </c:pt>
                <c:pt idx="148">
                  <c:v>38.549999999999997</c:v>
                </c:pt>
                <c:pt idx="149">
                  <c:v>38.15</c:v>
                </c:pt>
                <c:pt idx="150">
                  <c:v>39.049999999999997</c:v>
                </c:pt>
                <c:pt idx="151">
                  <c:v>43.4</c:v>
                </c:pt>
                <c:pt idx="152">
                  <c:v>38.68</c:v>
                </c:pt>
                <c:pt idx="153">
                  <c:v>35.33</c:v>
                </c:pt>
                <c:pt idx="154">
                  <c:v>36.090000000000003</c:v>
                </c:pt>
                <c:pt idx="155">
                  <c:v>34.35</c:v>
                </c:pt>
                <c:pt idx="156">
                  <c:v>30.79</c:v>
                </c:pt>
                <c:pt idx="157">
                  <c:v>35.58</c:v>
                </c:pt>
                <c:pt idx="158">
                  <c:v>34.68</c:v>
                </c:pt>
                <c:pt idx="159">
                  <c:v>37.28</c:v>
                </c:pt>
              </c:numCache>
            </c:numRef>
          </c:yVal>
          <c:smooth val="0"/>
        </c:ser>
        <c:ser>
          <c:idx val="1"/>
          <c:order val="1"/>
          <c:tx>
            <c:v>Canyon Diablo Measurement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Sheet1!$D$47</c:f>
              <c:numCache>
                <c:formatCode>General</c:formatCode>
                <c:ptCount val="1"/>
                <c:pt idx="0">
                  <c:v>93</c:v>
                </c:pt>
              </c:numCache>
            </c:numRef>
          </c:xVal>
          <c:yVal>
            <c:numRef>
              <c:f>Sheet1!$D$48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494720"/>
        <c:axId val="96497024"/>
      </c:scatterChart>
      <c:valAx>
        <c:axId val="96494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Fe</a:t>
                </a:r>
                <a:r>
                  <a:rPr lang="en-US" baseline="0" dirty="0" smtClean="0"/>
                  <a:t> Weight Percent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497024"/>
        <c:crosses val="autoZero"/>
        <c:crossBetween val="midCat"/>
      </c:valAx>
      <c:valAx>
        <c:axId val="96497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Ni </a:t>
                </a:r>
                <a:r>
                  <a:rPr lang="en-US" dirty="0" smtClean="0"/>
                  <a:t>Weight</a:t>
                </a:r>
                <a:r>
                  <a:rPr lang="en-US" baseline="0" dirty="0" smtClean="0"/>
                  <a:t> Percent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49472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Iron/Nickel</a:t>
            </a:r>
            <a:r>
              <a:rPr lang="en-US" baseline="0" dirty="0"/>
              <a:t> </a:t>
            </a:r>
            <a:r>
              <a:rPr lang="en-US" baseline="0" dirty="0" smtClean="0"/>
              <a:t>to MMI Size</a:t>
            </a:r>
            <a:endParaRPr lang="en-US" dirty="0"/>
          </a:p>
        </c:rich>
      </c:tx>
      <c:layout>
        <c:manualLayout>
          <c:xMode val="edge"/>
          <c:yMode val="edge"/>
          <c:x val="0.37645323452025697"/>
          <c:y val="2.19561096529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Sheet1!$A$8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3366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Sheet1!$B$5:$FE$5</c:f>
              <c:numCache>
                <c:formatCode>General</c:formatCode>
                <c:ptCount val="160"/>
                <c:pt idx="0">
                  <c:v>6</c:v>
                </c:pt>
                <c:pt idx="1">
                  <c:v>59</c:v>
                </c:pt>
                <c:pt idx="4">
                  <c:v>26</c:v>
                </c:pt>
                <c:pt idx="8">
                  <c:v>15</c:v>
                </c:pt>
                <c:pt idx="10">
                  <c:v>16</c:v>
                </c:pt>
                <c:pt idx="12">
                  <c:v>19</c:v>
                </c:pt>
                <c:pt idx="14">
                  <c:v>7</c:v>
                </c:pt>
                <c:pt idx="15">
                  <c:v>24</c:v>
                </c:pt>
                <c:pt idx="18">
                  <c:v>9</c:v>
                </c:pt>
                <c:pt idx="20">
                  <c:v>15</c:v>
                </c:pt>
                <c:pt idx="22">
                  <c:v>5</c:v>
                </c:pt>
                <c:pt idx="23">
                  <c:v>21</c:v>
                </c:pt>
                <c:pt idx="26">
                  <c:v>12</c:v>
                </c:pt>
                <c:pt idx="29">
                  <c:v>58</c:v>
                </c:pt>
                <c:pt idx="31">
                  <c:v>38</c:v>
                </c:pt>
                <c:pt idx="33">
                  <c:v>8</c:v>
                </c:pt>
                <c:pt idx="36">
                  <c:v>43</c:v>
                </c:pt>
                <c:pt idx="38">
                  <c:v>31</c:v>
                </c:pt>
                <c:pt idx="40">
                  <c:v>6</c:v>
                </c:pt>
                <c:pt idx="41">
                  <c:v>5</c:v>
                </c:pt>
                <c:pt idx="42">
                  <c:v>7</c:v>
                </c:pt>
                <c:pt idx="43">
                  <c:v>10</c:v>
                </c:pt>
                <c:pt idx="44">
                  <c:v>8</c:v>
                </c:pt>
                <c:pt idx="46">
                  <c:v>33</c:v>
                </c:pt>
                <c:pt idx="47">
                  <c:v>46</c:v>
                </c:pt>
                <c:pt idx="51">
                  <c:v>16</c:v>
                </c:pt>
                <c:pt idx="53">
                  <c:v>22</c:v>
                </c:pt>
                <c:pt idx="54">
                  <c:v>43</c:v>
                </c:pt>
                <c:pt idx="59">
                  <c:v>24</c:v>
                </c:pt>
                <c:pt idx="66">
                  <c:v>39</c:v>
                </c:pt>
                <c:pt idx="69">
                  <c:v>52</c:v>
                </c:pt>
                <c:pt idx="72">
                  <c:v>45</c:v>
                </c:pt>
                <c:pt idx="75">
                  <c:v>44</c:v>
                </c:pt>
                <c:pt idx="78">
                  <c:v>37</c:v>
                </c:pt>
                <c:pt idx="80">
                  <c:v>100</c:v>
                </c:pt>
                <c:pt idx="91">
                  <c:v>9</c:v>
                </c:pt>
                <c:pt idx="92">
                  <c:v>63</c:v>
                </c:pt>
                <c:pt idx="95">
                  <c:v>66</c:v>
                </c:pt>
                <c:pt idx="98">
                  <c:v>94</c:v>
                </c:pt>
                <c:pt idx="103">
                  <c:v>54</c:v>
                </c:pt>
                <c:pt idx="107">
                  <c:v>26</c:v>
                </c:pt>
                <c:pt idx="110">
                  <c:v>23</c:v>
                </c:pt>
                <c:pt idx="114">
                  <c:v>23</c:v>
                </c:pt>
                <c:pt idx="117">
                  <c:v>22</c:v>
                </c:pt>
                <c:pt idx="119">
                  <c:v>24</c:v>
                </c:pt>
                <c:pt idx="121">
                  <c:v>12</c:v>
                </c:pt>
                <c:pt idx="123">
                  <c:v>14</c:v>
                </c:pt>
                <c:pt idx="125">
                  <c:v>13</c:v>
                </c:pt>
                <c:pt idx="127">
                  <c:v>52</c:v>
                </c:pt>
                <c:pt idx="131">
                  <c:v>41</c:v>
                </c:pt>
                <c:pt idx="134">
                  <c:v>42</c:v>
                </c:pt>
                <c:pt idx="137">
                  <c:v>49</c:v>
                </c:pt>
                <c:pt idx="141">
                  <c:v>40</c:v>
                </c:pt>
                <c:pt idx="143">
                  <c:v>32</c:v>
                </c:pt>
                <c:pt idx="146">
                  <c:v>70</c:v>
                </c:pt>
                <c:pt idx="153">
                  <c:v>39</c:v>
                </c:pt>
                <c:pt idx="157">
                  <c:v>58</c:v>
                </c:pt>
              </c:numCache>
            </c:numRef>
          </c:xVal>
          <c:yVal>
            <c:numRef>
              <c:f>Sheet1!$B$8:$FE$8</c:f>
              <c:numCache>
                <c:formatCode>General</c:formatCode>
                <c:ptCount val="160"/>
                <c:pt idx="0">
                  <c:v>0.66127167630057804</c:v>
                </c:pt>
                <c:pt idx="1">
                  <c:v>1.0624235006119951</c:v>
                </c:pt>
                <c:pt idx="4">
                  <c:v>1.049867428105242</c:v>
                </c:pt>
                <c:pt idx="8">
                  <c:v>1.0684426229508199</c:v>
                </c:pt>
                <c:pt idx="10">
                  <c:v>0.68879425517702098</c:v>
                </c:pt>
                <c:pt idx="12">
                  <c:v>1.3737567405632121</c:v>
                </c:pt>
                <c:pt idx="14">
                  <c:v>0.57521704814522501</c:v>
                </c:pt>
                <c:pt idx="15">
                  <c:v>1.98995479658463</c:v>
                </c:pt>
                <c:pt idx="18">
                  <c:v>0.62044270833333304</c:v>
                </c:pt>
                <c:pt idx="20">
                  <c:v>1.065611571114139</c:v>
                </c:pt>
                <c:pt idx="22">
                  <c:v>0.48961649234500498</c:v>
                </c:pt>
                <c:pt idx="23">
                  <c:v>0.95878795845931397</c:v>
                </c:pt>
                <c:pt idx="26">
                  <c:v>0.71718974949611303</c:v>
                </c:pt>
                <c:pt idx="29">
                  <c:v>1.346153846153846</c:v>
                </c:pt>
                <c:pt idx="31">
                  <c:v>1.1358795051102739</c:v>
                </c:pt>
                <c:pt idx="33">
                  <c:v>0.83168499861355005</c:v>
                </c:pt>
                <c:pt idx="36">
                  <c:v>1.4634448574969019</c:v>
                </c:pt>
                <c:pt idx="38">
                  <c:v>0.65446716899892299</c:v>
                </c:pt>
                <c:pt idx="40">
                  <c:v>0.55269284494800597</c:v>
                </c:pt>
                <c:pt idx="41">
                  <c:v>0.57937649880095898</c:v>
                </c:pt>
                <c:pt idx="42">
                  <c:v>0.53204241585984302</c:v>
                </c:pt>
                <c:pt idx="43">
                  <c:v>0.609534619750284</c:v>
                </c:pt>
                <c:pt idx="44">
                  <c:v>0.70908466426240802</c:v>
                </c:pt>
                <c:pt idx="46">
                  <c:v>0.87231638418079105</c:v>
                </c:pt>
                <c:pt idx="47">
                  <c:v>2.0196910027264461</c:v>
                </c:pt>
                <c:pt idx="51">
                  <c:v>0.57396262274311105</c:v>
                </c:pt>
                <c:pt idx="53">
                  <c:v>0.57637024166798301</c:v>
                </c:pt>
                <c:pt idx="54">
                  <c:v>1.260195944406471</c:v>
                </c:pt>
                <c:pt idx="59">
                  <c:v>0.49876816330634999</c:v>
                </c:pt>
                <c:pt idx="66">
                  <c:v>1.853778119592385</c:v>
                </c:pt>
                <c:pt idx="69">
                  <c:v>0.79213857428381096</c:v>
                </c:pt>
                <c:pt idx="72">
                  <c:v>1.275082394420173</c:v>
                </c:pt>
                <c:pt idx="75">
                  <c:v>0.89656488549618296</c:v>
                </c:pt>
                <c:pt idx="78">
                  <c:v>5.3596686842943599</c:v>
                </c:pt>
                <c:pt idx="80">
                  <c:v>0.85988300911440596</c:v>
                </c:pt>
                <c:pt idx="91">
                  <c:v>0.34185045723507301</c:v>
                </c:pt>
                <c:pt idx="92">
                  <c:v>0.50635849818328604</c:v>
                </c:pt>
                <c:pt idx="95">
                  <c:v>5.8147810218978098</c:v>
                </c:pt>
                <c:pt idx="98">
                  <c:v>2.4743923916872141</c:v>
                </c:pt>
                <c:pt idx="103">
                  <c:v>0.56822994274958805</c:v>
                </c:pt>
                <c:pt idx="107">
                  <c:v>0.56156423411161105</c:v>
                </c:pt>
                <c:pt idx="110">
                  <c:v>0.45803207692589998</c:v>
                </c:pt>
                <c:pt idx="114">
                  <c:v>1.20014657383657</c:v>
                </c:pt>
                <c:pt idx="117">
                  <c:v>0.401702187521981</c:v>
                </c:pt>
                <c:pt idx="119">
                  <c:v>6.7534086482275022</c:v>
                </c:pt>
                <c:pt idx="121">
                  <c:v>0.51172172324554699</c:v>
                </c:pt>
                <c:pt idx="123">
                  <c:v>0.45933402092235198</c:v>
                </c:pt>
                <c:pt idx="125">
                  <c:v>0.49243051894253198</c:v>
                </c:pt>
                <c:pt idx="127">
                  <c:v>0.76121844467041</c:v>
                </c:pt>
                <c:pt idx="131">
                  <c:v>9.0207496653279797</c:v>
                </c:pt>
                <c:pt idx="134">
                  <c:v>2.086915984667979</c:v>
                </c:pt>
                <c:pt idx="137">
                  <c:v>1.7722067039106151</c:v>
                </c:pt>
                <c:pt idx="141">
                  <c:v>0.656511550050218</c:v>
                </c:pt>
                <c:pt idx="143">
                  <c:v>1.3802512603024719</c:v>
                </c:pt>
                <c:pt idx="146">
                  <c:v>1.54235804675249</c:v>
                </c:pt>
                <c:pt idx="153">
                  <c:v>1.856985940246046</c:v>
                </c:pt>
                <c:pt idx="157">
                  <c:v>1.76334387204761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52064"/>
        <c:axId val="96554368"/>
      </c:scatterChart>
      <c:valAx>
        <c:axId val="96552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MMI Size (micrometers)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554368"/>
        <c:crosses val="autoZero"/>
        <c:crossBetween val="midCat"/>
      </c:valAx>
      <c:valAx>
        <c:axId val="96554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Fe </a:t>
                </a:r>
                <a:r>
                  <a:rPr lang="en-US" dirty="0" smtClean="0"/>
                  <a:t>Weight</a:t>
                </a:r>
                <a:r>
                  <a:rPr lang="en-US" baseline="0" dirty="0" smtClean="0"/>
                  <a:t> Percent </a:t>
                </a:r>
                <a:r>
                  <a:rPr lang="en-US" baseline="0" dirty="0"/>
                  <a:t>/ Ni </a:t>
                </a:r>
                <a:r>
                  <a:rPr lang="en-US" baseline="0" dirty="0" smtClean="0"/>
                  <a:t>Weight Percent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5520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n-lt"/>
                <a:cs typeface="Calisto MT"/>
              </a:defRPr>
            </a:pPr>
            <a:r>
              <a:rPr lang="en-US" dirty="0">
                <a:latin typeface="+mn-lt"/>
                <a:cs typeface="Calisto MT"/>
              </a:rPr>
              <a:t>Iron/Nickel</a:t>
            </a:r>
            <a:r>
              <a:rPr lang="en-US" baseline="0" dirty="0">
                <a:latin typeface="+mn-lt"/>
                <a:cs typeface="Calisto MT"/>
              </a:rPr>
              <a:t> to </a:t>
            </a:r>
            <a:r>
              <a:rPr lang="en-US" baseline="0" dirty="0" smtClean="0">
                <a:latin typeface="+mn-lt"/>
                <a:cs typeface="Calisto MT"/>
              </a:rPr>
              <a:t>Sulfur Compositions</a:t>
            </a:r>
            <a:endParaRPr lang="en-US" baseline="0" dirty="0">
              <a:latin typeface="+mn-lt"/>
              <a:cs typeface="Calisto MT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BSE Light Phase</c:v>
          </c:tx>
          <c:spPr>
            <a:ln w="28575">
              <a:noFill/>
            </a:ln>
          </c:spPr>
          <c:marker>
            <c:spPr>
              <a:solidFill>
                <a:srgbClr val="3366FF"/>
              </a:solidFill>
              <a:ln>
                <a:solidFill>
                  <a:srgbClr val="3366FF"/>
                </a:solidFill>
              </a:ln>
            </c:spPr>
          </c:marker>
          <c:dPt>
            <c:idx val="0"/>
            <c:marker>
              <c:symbol val="none"/>
            </c:marker>
            <c:bubble3D val="0"/>
          </c:dPt>
          <c:xVal>
            <c:numRef>
              <c:f>(Sheet1!$C$10,Sheet1!$D$10,Sheet1!$AE$10,Sheet1!$AV$10,Sheet1!$BD$10,Sheet1!$BG$10,Sheet1!$BN$10,Sheet1!$BY$10,Sheet1!$CZ$10,Sheet1!$DR$10,Sheet1!$DT$10,Sheet1!$ET$10,Sheet1!$EX$10)</c:f>
              <c:numCache>
                <c:formatCode>General</c:formatCode>
                <c:ptCount val="13"/>
                <c:pt idx="0">
                  <c:v>21.53</c:v>
                </c:pt>
                <c:pt idx="1">
                  <c:v>1.4999999999999999E-2</c:v>
                </c:pt>
                <c:pt idx="2">
                  <c:v>0.12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0.1525</c:v>
                </c:pt>
                <c:pt idx="6">
                  <c:v>0.49333333333333301</c:v>
                </c:pt>
                <c:pt idx="7">
                  <c:v>9.0909090909090905E-3</c:v>
                </c:pt>
                <c:pt idx="8">
                  <c:v>-1.6666666666666701E-2</c:v>
                </c:pt>
                <c:pt idx="9">
                  <c:v>0.05</c:v>
                </c:pt>
                <c:pt idx="10">
                  <c:v>0.08</c:v>
                </c:pt>
                <c:pt idx="11">
                  <c:v>1.5625</c:v>
                </c:pt>
                <c:pt idx="12">
                  <c:v>0.12666666666666701</c:v>
                </c:pt>
              </c:numCache>
            </c:numRef>
          </c:xVal>
          <c:yVal>
            <c:numRef>
              <c:f>(Sheet1!$C$8,Sheet1!$D$8,Sheet1!$AV$8,Sheet1!$BD$8,Sheet1!$BG$8,Sheet1!$BN$8,Sheet1!$BY$8,Sheet1!$CZ$8,Sheet1!$DR$8,Sheet1!$DT$8,Sheet1!$ET$8,Sheet1!$EX$8)</c:f>
              <c:numCache>
                <c:formatCode>General</c:formatCode>
                <c:ptCount val="12"/>
                <c:pt idx="0">
                  <c:v>1.0624235006119951</c:v>
                </c:pt>
                <c:pt idx="1">
                  <c:v>1.049867428105242</c:v>
                </c:pt>
                <c:pt idx="2">
                  <c:v>0.57396262274311105</c:v>
                </c:pt>
                <c:pt idx="3">
                  <c:v>0.49876816330634999</c:v>
                </c:pt>
                <c:pt idx="4">
                  <c:v>1.816323633782825</c:v>
                </c:pt>
                <c:pt idx="5">
                  <c:v>0.79213857428381096</c:v>
                </c:pt>
                <c:pt idx="6">
                  <c:v>0.85988300911440596</c:v>
                </c:pt>
                <c:pt idx="7">
                  <c:v>0.56156423411161105</c:v>
                </c:pt>
                <c:pt idx="8">
                  <c:v>0.49243051894253198</c:v>
                </c:pt>
                <c:pt idx="9">
                  <c:v>0.76121844467041</c:v>
                </c:pt>
                <c:pt idx="10">
                  <c:v>1.856985940246046</c:v>
                </c:pt>
                <c:pt idx="11">
                  <c:v>1.76334387204761</c:v>
                </c:pt>
              </c:numCache>
            </c:numRef>
          </c:yVal>
          <c:smooth val="0"/>
        </c:ser>
        <c:ser>
          <c:idx val="1"/>
          <c:order val="1"/>
          <c:tx>
            <c:v>BSE Dark Phase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(Sheet1!$B$17,Sheet1!$D$17,Sheet1!$AE$17,Sheet1!$AV$17,Sheet1!$BD$17,Sheet1!$BG$17,Sheet1!$BN$17,Sheet1!$BY$17,Sheet1!$CZ$17,Sheet1!$DR$17,Sheet1!$DU$17,Sheet1!$ET$18,Sheet1!$ET$18,Sheet1!$ET$17,Sheet1!$EX$17)</c:f>
              <c:numCache>
                <c:formatCode>General</c:formatCode>
                <c:ptCount val="15"/>
                <c:pt idx="0">
                  <c:v>23.98</c:v>
                </c:pt>
                <c:pt idx="1">
                  <c:v>18.55</c:v>
                </c:pt>
                <c:pt idx="2">
                  <c:v>16.72</c:v>
                </c:pt>
                <c:pt idx="3">
                  <c:v>27.95</c:v>
                </c:pt>
                <c:pt idx="4">
                  <c:v>27.14</c:v>
                </c:pt>
                <c:pt idx="5">
                  <c:v>29.94</c:v>
                </c:pt>
                <c:pt idx="6">
                  <c:v>13.1</c:v>
                </c:pt>
                <c:pt idx="7">
                  <c:v>31.547499999999999</c:v>
                </c:pt>
                <c:pt idx="8">
                  <c:v>31.89</c:v>
                </c:pt>
                <c:pt idx="9">
                  <c:v>23.11333333333333</c:v>
                </c:pt>
                <c:pt idx="10">
                  <c:v>30.45</c:v>
                </c:pt>
                <c:pt idx="11">
                  <c:v>46.313333333333333</c:v>
                </c:pt>
                <c:pt idx="12">
                  <c:v>46.313333333333333</c:v>
                </c:pt>
                <c:pt idx="13">
                  <c:v>30.11</c:v>
                </c:pt>
                <c:pt idx="14">
                  <c:v>22.72</c:v>
                </c:pt>
              </c:numCache>
            </c:numRef>
          </c:xVal>
          <c:yVal>
            <c:numRef>
              <c:f>(Sheet1!$B$20,Sheet1!$D$20,Sheet1!$AE$20,Sheet1!$AV$20,Sheet1!$BD$20,Sheet1!$BG$20,Sheet1!$BN$20,Sheet1!$BY$20,Sheet1!$CZ$20,Sheet1!$DR$20,Sheet1!$DU$20,Sheet1!$ET$20,Sheet1!$EX$20)</c:f>
              <c:numCache>
                <c:formatCode>General</c:formatCode>
                <c:ptCount val="13"/>
                <c:pt idx="0">
                  <c:v>1.600877933479655</c:v>
                </c:pt>
                <c:pt idx="1">
                  <c:v>1.338279355114852</c:v>
                </c:pt>
                <c:pt idx="2">
                  <c:v>1.1071612570839771</c:v>
                </c:pt>
                <c:pt idx="3">
                  <c:v>0.27143108607639499</c:v>
                </c:pt>
                <c:pt idx="4">
                  <c:v>0.62768817204301097</c:v>
                </c:pt>
                <c:pt idx="5">
                  <c:v>2.1521050248981441</c:v>
                </c:pt>
                <c:pt idx="6">
                  <c:v>0.85655649168286896</c:v>
                </c:pt>
                <c:pt idx="7">
                  <c:v>1.2808923536241501</c:v>
                </c:pt>
                <c:pt idx="8">
                  <c:v>0.83173588924387598</c:v>
                </c:pt>
                <c:pt idx="9">
                  <c:v>0.62801451234260497</c:v>
                </c:pt>
                <c:pt idx="10">
                  <c:v>1.027090008738712</c:v>
                </c:pt>
                <c:pt idx="11">
                  <c:v>1.988834812482106</c:v>
                </c:pt>
                <c:pt idx="12">
                  <c:v>1.966923076923077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78176"/>
        <c:axId val="97666176"/>
      </c:scatterChart>
      <c:valAx>
        <c:axId val="96578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n-US" dirty="0">
                    <a:latin typeface="+mn-lt"/>
                  </a:rPr>
                  <a:t>S</a:t>
                </a:r>
                <a:r>
                  <a:rPr lang="en-US" baseline="0" dirty="0">
                    <a:latin typeface="+mn-lt"/>
                  </a:rPr>
                  <a:t> </a:t>
                </a:r>
                <a:r>
                  <a:rPr lang="en-US" baseline="0" dirty="0" smtClean="0">
                    <a:latin typeface="+mn-lt"/>
                  </a:rPr>
                  <a:t>Weight Percent </a:t>
                </a:r>
                <a:endParaRPr lang="en-US" dirty="0">
                  <a:latin typeface="+mn-lt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666176"/>
        <c:crosses val="autoZero"/>
        <c:crossBetween val="midCat"/>
      </c:valAx>
      <c:valAx>
        <c:axId val="97666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+mn-lt"/>
                  </a:defRPr>
                </a:pPr>
                <a:r>
                  <a:rPr lang="en-US" dirty="0">
                    <a:latin typeface="+mn-lt"/>
                  </a:rPr>
                  <a:t>Fe</a:t>
                </a:r>
                <a:r>
                  <a:rPr lang="en-US" baseline="0" dirty="0">
                    <a:latin typeface="+mn-lt"/>
                  </a:rPr>
                  <a:t> </a:t>
                </a:r>
                <a:r>
                  <a:rPr lang="en-US" baseline="0" dirty="0" smtClean="0">
                    <a:latin typeface="+mn-lt"/>
                  </a:rPr>
                  <a:t>Weight Percent </a:t>
                </a:r>
                <a:r>
                  <a:rPr lang="en-US" baseline="0" dirty="0">
                    <a:latin typeface="+mn-lt"/>
                  </a:rPr>
                  <a:t>/ Ni </a:t>
                </a:r>
                <a:r>
                  <a:rPr lang="en-US" baseline="0" dirty="0" smtClean="0">
                    <a:latin typeface="+mn-lt"/>
                  </a:rPr>
                  <a:t>Weight Percent</a:t>
                </a:r>
                <a:endParaRPr lang="en-US" dirty="0">
                  <a:latin typeface="+mn-lt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9657817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txPr>
    <a:bodyPr/>
    <a:lstStyle/>
    <a:p>
      <a:pPr>
        <a:defRPr>
          <a:latin typeface="Calisto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F7492-1CB5-2A42-8D31-A8935DD045CD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D180E-C44E-EE4A-A0DB-B0928BF70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3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a scale</a:t>
            </a:r>
          </a:p>
          <a:p>
            <a:r>
              <a:rPr lang="en-US" dirty="0" smtClean="0"/>
              <a:t>40 miles east of flagstaff</a:t>
            </a:r>
          </a:p>
          <a:p>
            <a:r>
              <a:rPr lang="en-US" dirty="0" smtClean="0"/>
              <a:t>-Canyon Diablo</a:t>
            </a:r>
            <a:r>
              <a:rPr lang="en-US" baseline="0" dirty="0" smtClean="0"/>
              <a:t> Meteorite crashed into Earth’s surface at 26,000 mph and formed crater just over a kilometer in diameter. (1.1 km)</a:t>
            </a:r>
          </a:p>
          <a:p>
            <a:r>
              <a:rPr lang="en-US" baseline="0" dirty="0" smtClean="0"/>
              <a:t>-50,000 years old, best preserved crater on Earth and studied as the reference example for impact craters throughout the solar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6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0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0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Weight percent on axes</a:t>
            </a:r>
          </a:p>
          <a:p>
            <a:r>
              <a:rPr lang="en-US" dirty="0" smtClean="0"/>
              <a:t>93% Fe and 7%</a:t>
            </a:r>
            <a:r>
              <a:rPr lang="en-US" baseline="0" dirty="0" smtClean="0"/>
              <a:t> Ni (weight percent) From Canyon Diablo meteorite collected from ejecta blanket</a:t>
            </a:r>
          </a:p>
          <a:p>
            <a:r>
              <a:rPr lang="en-US" baseline="0" dirty="0" smtClean="0"/>
              <a:t>Heterogeneous reaction taking place, impactor is being melted and ration of parent are being altered during impact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7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Fe/Ni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8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data will serve as preliminary findings for future investigation of notable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6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Document if change</a:t>
            </a:r>
          </a:p>
          <a:p>
            <a:r>
              <a:rPr lang="en-US" dirty="0" smtClean="0"/>
              <a:t>Document if change between depth/lateral</a:t>
            </a:r>
            <a:r>
              <a:rPr lang="en-US" baseline="0" dirty="0" smtClean="0"/>
              <a:t> location</a:t>
            </a:r>
          </a:p>
          <a:p>
            <a:r>
              <a:rPr lang="en-US" baseline="0" dirty="0" smtClean="0"/>
              <a:t>Change based on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180E-C44E-EE4A-A0DB-B0928BF70FA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0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7E9F2A-9898-F341-A6BF-8F2CDDA1A069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06EFCA-10B0-A349-9BC8-74FE2745662E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3584" y="846667"/>
            <a:ext cx="6201083" cy="3112412"/>
          </a:xfrm>
        </p:spPr>
        <p:txBody>
          <a:bodyPr>
            <a:noAutofit/>
          </a:bodyPr>
          <a:lstStyle/>
          <a:p>
            <a:r>
              <a:rPr lang="en-US" sz="4300" dirty="0" smtClean="0"/>
              <a:t>Placing New Constraints on the Unexpectedly Complex Formation of Meteor Crater</a:t>
            </a:r>
            <a:endParaRPr lang="en-US" sz="4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4927434"/>
            <a:ext cx="5724862" cy="1007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Alexandra Huff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Mentors: Dr. Justin Hagerty and Tenielle Gaither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ZSGC_Color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07" y="0"/>
            <a:ext cx="1193893" cy="15945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6016800"/>
            <a:ext cx="2390588" cy="841200"/>
            <a:chOff x="-127000" y="2215444"/>
            <a:chExt cx="9383889" cy="3302000"/>
          </a:xfrm>
        </p:grpSpPr>
        <p:sp>
          <p:nvSpPr>
            <p:cNvPr id="8" name="Rectangle 7"/>
            <p:cNvSpPr/>
            <p:nvPr/>
          </p:nvSpPr>
          <p:spPr>
            <a:xfrm>
              <a:off x="-127000" y="2215444"/>
              <a:ext cx="9383889" cy="3302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NAU_Prim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60521"/>
              <a:ext cx="9144000" cy="3040071"/>
            </a:xfrm>
            <a:prstGeom prst="rect">
              <a:avLst/>
            </a:prstGeom>
          </p:spPr>
        </p:pic>
      </p:grpSp>
      <p:pic>
        <p:nvPicPr>
          <p:cNvPr id="10" name="Picture 9" descr="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3584" cy="1217536"/>
          </a:xfrm>
          <a:prstGeom prst="rect">
            <a:avLst/>
          </a:prstGeom>
        </p:spPr>
      </p:pic>
      <p:pic>
        <p:nvPicPr>
          <p:cNvPr id="4" name="Picture 3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97" y="6016800"/>
            <a:ext cx="2103001" cy="8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MI_3_lowr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5183" y="940422"/>
            <a:ext cx="362150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Brighter areas = atoms with HIGH atomic numbers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Darker areas = atoms with LOW atomic numbers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Black areas = void space, usually due to vesicles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MI_3_lowr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462" y="3038898"/>
            <a:ext cx="696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MMI13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4751" y="6541682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22" y="4290177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7242" y="5341295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8873" y="6297790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5877" y="4428676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7616" y="1304090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BaSO</a:t>
            </a:r>
            <a:r>
              <a:rPr lang="en-US" sz="1200" baseline="-250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911" y="5066105"/>
            <a:ext cx="696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MMI21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874" y="4004343"/>
            <a:ext cx="696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MMI22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H_G3_MMI18_highr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3495"/>
            <a:ext cx="9293113" cy="6969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3851" y="4486561"/>
            <a:ext cx="5983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6975" y="5445784"/>
            <a:ext cx="5469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Glass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7518" y="1554507"/>
            <a:ext cx="6351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Vesicle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291" y="3150819"/>
            <a:ext cx="6447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Quartz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78852">
            <a:off x="6614002" y="4629392"/>
            <a:ext cx="717177" cy="84791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7066396">
            <a:off x="6069832" y="4070391"/>
            <a:ext cx="594741" cy="105882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3254909" flipV="1">
            <a:off x="5513607" y="4269880"/>
            <a:ext cx="392150" cy="112424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H_G3_MMI5_highr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3821" y="1955525"/>
            <a:ext cx="6447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Quartz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997" y="4194931"/>
            <a:ext cx="4655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FeO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4505" y="3917932"/>
            <a:ext cx="5469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Glass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1380" y="3903855"/>
            <a:ext cx="5391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961" y="933549"/>
            <a:ext cx="5391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MMI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4056" y="5881753"/>
            <a:ext cx="4655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FeO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0527" y="453478"/>
            <a:ext cx="4655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FeO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772" y="5697087"/>
            <a:ext cx="18134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Epoxy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(Sample mount material)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51061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79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Iron/Nickel to Size Binary</a:t>
            </a:r>
            <a:endParaRPr lang="en-US" sz="40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005982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97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15445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53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Iron to Nickel ratios vary across MMIs within a single sample</a:t>
            </a:r>
          </a:p>
          <a:p>
            <a:pPr lvl="1"/>
            <a:r>
              <a:rPr lang="en-US" dirty="0" smtClean="0"/>
              <a:t>No dependence on depth or lateral location in </a:t>
            </a:r>
            <a:r>
              <a:rPr lang="en-US" dirty="0" smtClean="0"/>
              <a:t>ejecta </a:t>
            </a:r>
            <a:r>
              <a:rPr lang="en-US" dirty="0" smtClean="0"/>
              <a:t>blanket</a:t>
            </a:r>
          </a:p>
          <a:p>
            <a:r>
              <a:rPr lang="en-US" dirty="0" smtClean="0"/>
              <a:t>Iron to Nickel ratios do not vary depending on size of the MMI</a:t>
            </a:r>
          </a:p>
          <a:p>
            <a:r>
              <a:rPr lang="en-US" dirty="0" smtClean="0"/>
              <a:t>Darker phases within the MMIs contain relatively larger proportions of sulfur than measured for the Canyon Diablo Impactor</a:t>
            </a:r>
          </a:p>
        </p:txBody>
      </p:sp>
    </p:spTree>
    <p:extLst>
      <p:ext uri="{BB962C8B-B14F-4D97-AF65-F5344CB8AC3E}">
        <p14:creationId xmlns:p14="http://schemas.microsoft.com/office/powerpoint/2010/main" val="34294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Meteor Crater Complexities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 analysis shows:</a:t>
            </a:r>
          </a:p>
          <a:p>
            <a:pPr lvl="1"/>
            <a:r>
              <a:rPr lang="en-US" dirty="0" smtClean="0"/>
              <a:t>Individual MMIs are either compositionally uniform or non-uniform (i.e., they are two- or three-phase)</a:t>
            </a:r>
          </a:p>
          <a:p>
            <a:pPr lvl="1"/>
            <a:r>
              <a:rPr lang="en-US" dirty="0" smtClean="0"/>
              <a:t>There is a Ni-rich phase (BSE-bright)</a:t>
            </a:r>
          </a:p>
          <a:p>
            <a:pPr lvl="1"/>
            <a:r>
              <a:rPr lang="en-US" dirty="0" smtClean="0"/>
              <a:t>There is a S-rich phase (BSE-dark)</a:t>
            </a:r>
          </a:p>
          <a:p>
            <a:pPr lvl="1"/>
            <a:r>
              <a:rPr lang="en-US" dirty="0" smtClean="0"/>
              <a:t>Textural relationships suggest exsolution of two immiscible liquids from an initially homogenous Canyon Diablo melt</a:t>
            </a:r>
          </a:p>
          <a:p>
            <a:r>
              <a:rPr lang="en-US" dirty="0"/>
              <a:t>This data will serve as preliminary findings for future investigation of notable areas</a:t>
            </a:r>
          </a:p>
        </p:txBody>
      </p:sp>
    </p:spTree>
    <p:extLst>
      <p:ext uri="{BB962C8B-B14F-4D97-AF65-F5344CB8AC3E}">
        <p14:creationId xmlns:p14="http://schemas.microsoft.com/office/powerpoint/2010/main" val="250124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 descr="Screen Shot 2016-02-29 at 4.0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>
            <a:fillRect/>
          </a:stretch>
        </p:blipFill>
        <p:spPr>
          <a:xfrm>
            <a:off x="-43385" y="0"/>
            <a:ext cx="9187385" cy="546103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43385" y="0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Barringer Meteorite Crater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8584139" y="480715"/>
            <a:ext cx="216726" cy="595913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1163" y="118128"/>
            <a:ext cx="462725" cy="46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N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48556"/>
            <a:ext cx="8229600" cy="4566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NASA Space Grant</a:t>
            </a:r>
          </a:p>
          <a:p>
            <a:r>
              <a:rPr lang="en-US" dirty="0" smtClean="0"/>
              <a:t>Dr. Nadine Barlow</a:t>
            </a:r>
          </a:p>
          <a:p>
            <a:r>
              <a:rPr lang="en-US" dirty="0" smtClean="0"/>
              <a:t>Kathleen stigmon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U.S. Geological Survey</a:t>
            </a:r>
            <a:br>
              <a:rPr lang="en-US" dirty="0" smtClean="0"/>
            </a:br>
            <a:r>
              <a:rPr lang="en-US" dirty="0" smtClean="0"/>
              <a:t>Dr. Justin Hagerty</a:t>
            </a:r>
            <a:br>
              <a:rPr lang="en-US" dirty="0" smtClean="0"/>
            </a:br>
            <a:r>
              <a:rPr lang="en-US" dirty="0" smtClean="0"/>
              <a:t>Tenielle Gaither</a:t>
            </a:r>
            <a:br>
              <a:rPr lang="en-US" dirty="0" smtClean="0"/>
            </a:br>
            <a:r>
              <a:rPr lang="en-US" dirty="0" smtClean="0"/>
              <a:t>Amber Gullikson</a:t>
            </a:r>
            <a:br>
              <a:rPr lang="en-US" dirty="0" smtClean="0"/>
            </a:br>
            <a:r>
              <a:rPr lang="en-US" dirty="0" smtClean="0"/>
              <a:t>Dr. James Wittke</a:t>
            </a:r>
          </a:p>
        </p:txBody>
      </p:sp>
    </p:spTree>
    <p:extLst>
      <p:ext uri="{BB962C8B-B14F-4D97-AF65-F5344CB8AC3E}">
        <p14:creationId xmlns:p14="http://schemas.microsoft.com/office/powerpoint/2010/main" val="35083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3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2-29 at 4.03.0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>
            <a:fillRect/>
          </a:stretch>
        </p:blipFill>
        <p:spPr>
          <a:xfrm>
            <a:off x="-43385" y="0"/>
            <a:ext cx="9187385" cy="54610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85" y="0"/>
            <a:ext cx="769171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Barringer Meteorite Crater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8584139" y="480715"/>
            <a:ext cx="216726" cy="595913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1163" y="118128"/>
            <a:ext cx="462725" cy="46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N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Content Placeholder 4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r="4582"/>
          <a:stretch>
            <a:fillRect/>
          </a:stretch>
        </p:blipFill>
        <p:spPr>
          <a:xfrm>
            <a:off x="197560" y="2723256"/>
            <a:ext cx="6101463" cy="36267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Up Arrow 8"/>
          <p:cNvSpPr/>
          <p:nvPr/>
        </p:nvSpPr>
        <p:spPr>
          <a:xfrm>
            <a:off x="6056030" y="3399762"/>
            <a:ext cx="133967" cy="395752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3878" y="3028669"/>
            <a:ext cx="28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N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Formation of Meteor Crater</a:t>
            </a:r>
            <a:endParaRPr lang="en-US" sz="4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601" y="2257778"/>
            <a:ext cx="9187411" cy="3570111"/>
            <a:chOff x="713026" y="2540136"/>
            <a:chExt cx="7973774" cy="3098507"/>
          </a:xfrm>
        </p:grpSpPr>
        <p:pic>
          <p:nvPicPr>
            <p:cNvPr id="4" name="Picture 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9" t="11997" r="10491"/>
            <a:stretch/>
          </p:blipFill>
          <p:spPr>
            <a:xfrm>
              <a:off x="713026" y="2540136"/>
              <a:ext cx="7973774" cy="309850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29837" y="3203395"/>
              <a:ext cx="1036154" cy="21165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413109" y="3318724"/>
              <a:ext cx="320020" cy="1926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6394856" y="3019767"/>
              <a:ext cx="154206" cy="29895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422830" y="2800316"/>
              <a:ext cx="1014065" cy="240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PT Sans"/>
                  <a:cs typeface="PT Sans"/>
                </a:rPr>
                <a:t>Ejecta Blanket</a:t>
              </a:r>
              <a:endParaRPr lang="en-US" sz="1200" dirty="0">
                <a:latin typeface="PT Sans"/>
                <a:cs typeface="PT Sans"/>
              </a:endParaRPr>
            </a:p>
          </p:txBody>
        </p:sp>
      </p:grpSp>
      <p:sp>
        <p:nvSpPr>
          <p:cNvPr id="29" name="Left Bracket 28"/>
          <p:cNvSpPr/>
          <p:nvPr/>
        </p:nvSpPr>
        <p:spPr>
          <a:xfrm>
            <a:off x="6459872" y="3203737"/>
            <a:ext cx="73152" cy="346213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78" r="21091"/>
          <a:stretch/>
        </p:blipFill>
        <p:spPr>
          <a:xfrm>
            <a:off x="1" y="-41047"/>
            <a:ext cx="9144000" cy="705348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788" y="-48518"/>
            <a:ext cx="7691719" cy="1143000"/>
          </a:xfrm>
          <a:solidFill>
            <a:srgbClr val="FFFFFF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 smtClean="0"/>
              <a:t>Meteor Crater Drill Hole Locations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4900706" y="4781175"/>
            <a:ext cx="821765" cy="7470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Abbreviations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 – Scanning Electron Microscope</a:t>
            </a:r>
          </a:p>
          <a:p>
            <a:r>
              <a:rPr lang="en-US" dirty="0" smtClean="0"/>
              <a:t>EDS – Energy Dispersive X-Ray Spectrometer</a:t>
            </a:r>
          </a:p>
          <a:p>
            <a:r>
              <a:rPr lang="en-US" dirty="0" smtClean="0"/>
              <a:t>BSE – Back Scattered Electron</a:t>
            </a:r>
          </a:p>
          <a:p>
            <a:r>
              <a:rPr lang="en-US" dirty="0" smtClean="0"/>
              <a:t>MMI – Metallic Melt Inclusions</a:t>
            </a:r>
          </a:p>
          <a:p>
            <a:r>
              <a:rPr lang="en-US" dirty="0" smtClean="0"/>
              <a:t>BaSO</a:t>
            </a:r>
            <a:r>
              <a:rPr lang="en-US" baseline="-25000" dirty="0" smtClean="0"/>
              <a:t>4</a:t>
            </a:r>
            <a:r>
              <a:rPr lang="en-US" dirty="0" smtClean="0"/>
              <a:t> – Barium Sulfate</a:t>
            </a:r>
          </a:p>
          <a:p>
            <a:r>
              <a:rPr lang="en-US" dirty="0" smtClean="0"/>
              <a:t>FeO</a:t>
            </a:r>
            <a:r>
              <a:rPr lang="en-US" dirty="0"/>
              <a:t> </a:t>
            </a:r>
            <a:r>
              <a:rPr lang="en-US" dirty="0" smtClean="0"/>
              <a:t>– Iron Oxide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Constraining Points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 if a change in Iron/Nickel composition occurs in MMIs compared with expected Canyon Diablo ratios</a:t>
            </a:r>
          </a:p>
          <a:p>
            <a:r>
              <a:rPr lang="en-US" dirty="0" smtClean="0"/>
              <a:t>If there is a change in Iron/Nickel composition: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it correlate with depth or lateral location?</a:t>
            </a:r>
          </a:p>
          <a:p>
            <a:pPr lvl="1"/>
            <a:r>
              <a:rPr lang="en-US" dirty="0" smtClean="0"/>
              <a:t>Does it depend on the size of the MMI?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Station</a:t>
            </a:r>
            <a:endParaRPr lang="en-US" dirty="0"/>
          </a:p>
        </p:txBody>
      </p:sp>
      <p:pic>
        <p:nvPicPr>
          <p:cNvPr id="4" name="Picture 3" descr="UWS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64" y="1586753"/>
            <a:ext cx="6595035" cy="47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Mechanics</a:t>
            </a:r>
            <a:endParaRPr lang="en-US" dirty="0"/>
          </a:p>
        </p:txBody>
      </p:sp>
      <p:pic>
        <p:nvPicPr>
          <p:cNvPr id="4" name="Content Placeholder 3" descr="Image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829725" y="6328514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http://antoine.frostburg.edu/engin/sem/Image5.gif</a:t>
            </a:r>
          </a:p>
        </p:txBody>
      </p:sp>
    </p:spTree>
    <p:extLst>
      <p:ext uri="{BB962C8B-B14F-4D97-AF65-F5344CB8AC3E}">
        <p14:creationId xmlns:p14="http://schemas.microsoft.com/office/powerpoint/2010/main" val="39897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2091</TotalTime>
  <Words>489</Words>
  <Application>Microsoft Office PowerPoint</Application>
  <PresentationFormat>On-screen Show (4:3)</PresentationFormat>
  <Paragraphs>100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Venture</vt:lpstr>
      <vt:lpstr>Placing New Constraints on the Unexpectedly Complex Formation of Meteor Crater</vt:lpstr>
      <vt:lpstr>PowerPoint Presentation</vt:lpstr>
      <vt:lpstr>Barringer Meteorite Crater</vt:lpstr>
      <vt:lpstr>Formation of Meteor Crater</vt:lpstr>
      <vt:lpstr>Meteor Crater Drill Hole Locations</vt:lpstr>
      <vt:lpstr>Abbreviations</vt:lpstr>
      <vt:lpstr>Constraining Points</vt:lpstr>
      <vt:lpstr>SEM Station</vt:lpstr>
      <vt:lpstr>SEM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Iron/Nickel to Size Binary</vt:lpstr>
      <vt:lpstr>PowerPoint Presentation</vt:lpstr>
      <vt:lpstr>Summary of Results</vt:lpstr>
      <vt:lpstr>Meteor Crater Complexities</vt:lpstr>
      <vt:lpstr>Thank You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Placing New Constraints on the Unexpectedly Complex Formation of Meteor Crater</dc:title>
  <dc:creator>Alex Huff</dc:creator>
  <cp:lastModifiedBy>Huff, Alexandra E</cp:lastModifiedBy>
  <cp:revision>38</cp:revision>
  <dcterms:created xsi:type="dcterms:W3CDTF">2016-02-29T22:57:16Z</dcterms:created>
  <dcterms:modified xsi:type="dcterms:W3CDTF">2016-04-07T03:48:24Z</dcterms:modified>
</cp:coreProperties>
</file>